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6" r:id="rId2"/>
    <p:sldId id="27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5B9595-CE85-47FA-885D-8F6A355802D8}" v="5" dt="2025-11-12T07:00:12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038"/>
    <p:restoredTop sz="95934"/>
  </p:normalViewPr>
  <p:slideViewPr>
    <p:cSldViewPr snapToGrid="0">
      <p:cViewPr varScale="1">
        <p:scale>
          <a:sx n="27" d="100"/>
          <a:sy n="27" d="100"/>
        </p:scale>
        <p:origin x="224" y="2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917BD-ACDC-E748-8D6D-BF3CD9809680}" type="datetimeFigureOut">
              <a:rPr lang="en-US" smtClean="0"/>
              <a:t>1/30/26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EFE10E-6236-2346-89AD-F290FB0FD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32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https://commons.wikimedia.org/w/index.php?search=songhay+empire&amp;title=Special:MediaSearch&amp;type=image&amp;haslicense=unrestricted</a:t>
            </a:r>
          </a:p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02488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765F4-FD82-C399-CA5B-B8A63D4204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AEF5F-935E-75B8-A913-1AA6B347C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7F60A-288D-96D5-12CC-21B3A918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08C0C-E48C-60AD-5D8B-DAE19360E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DD0E6-9836-C348-5FCA-CC27330D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01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0990C-3830-E066-7B84-E3D821F73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3786F-49DE-91B3-96ED-9B7B49A71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02B58-D14E-CE7A-2DB7-060E54A3F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25700-1CDC-3D47-0302-10390A5F3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217F3-505C-D3FC-8750-FC5C349EE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54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F132-0FCB-5042-983C-C005110E7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61F17-5CD8-C576-2BA1-65683A5F2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98-E0B2-C96C-B3AB-56049F2C3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4296A-181D-A441-327F-B2EE8676D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77D73-E81D-955D-BE5E-3B706466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7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46CC0-D331-3FEA-E1D9-A0C7F8175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D2E7D-E62F-4EDC-37ED-1EA3BEDA3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42D41-ABFE-4000-064D-A7ED384FC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5B99E-91AB-6122-3958-6278F7DF6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1/30/26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DF9A81-2E48-D659-CD7C-CAC457638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579DA5-E171-A019-1970-387E1ADE2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56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4DA0-28DD-037C-50D7-AFE76F9EB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4DA6FD-004D-EC86-17E1-5FC8FF0F6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8ED911-CAC5-8041-B2D4-34A5B11C0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6759D5-9E24-CEDB-B488-5ABD0CD788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8461BD-0E53-D05E-5F23-C88E691E4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3BB9E2-F1D4-8FF5-F604-975C1DBA7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1/30/26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2512E1-08BD-CC37-D1CD-454676135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7351FF-F5A9-768E-5F2A-ADC2B8DE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44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3D90E-1B9E-EA4C-86F8-D20A32614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EAD5D1-A467-3B61-29DC-C1DFF3E6C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1/30/26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1EEF1-B2CD-553E-4A35-E6B2F7999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E1501B-6635-026F-B1FA-BE1DD277D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64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E22A03-40F1-7267-1B0E-1B517391A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1/30/26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295910-CF8F-31E3-1421-71AB4FAD4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A0F69-601F-23E9-68D1-44C29515E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123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CC941-81FA-46A2-4BBD-31CED7443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BCA7F-144E-80F5-65D9-48B5AD56F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C086A-8131-882C-B2C4-D96A3BE66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7BF1F-1970-A2E6-ACF0-91761BA42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1/30/26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60966-E8D5-412B-A54D-18E91F365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3C467-4A5D-4B5D-B8CA-E57A018A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29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7903A-0291-CCE2-8050-40D7D8FDE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D713AC-D424-8171-60F8-A92A6F3793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7AB4B-BB8D-C872-C66F-57FDEB990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A6444-A755-8A78-30D6-6633215BE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1/30/26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ACC17-DBEB-0D46-6F01-93E030F21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83C61-574A-0DB8-1ED1-6AD7013C1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8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6811-D90A-6A37-B17E-16E984CC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D37317-63E4-C905-16F9-EEB649D909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4E5AF-FEAD-D3DA-4DCD-1E274D3A0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A49FD-E7B0-670F-9FCC-DA65C06D3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5C97F-A975-E621-68C4-F57B791E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7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B2CB4E-C58E-170E-2DCA-F97C984EF0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6E9475-A9EC-3A6F-BF48-7C601F7EA3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2C5D1-D663-D83E-14A9-14FB3AF0A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A47E4-4396-F34E-B2A3-F86E6C73B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635D1-E42E-0434-2D51-AEAD846E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7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49476C-BE1C-743B-3C8A-96D858A59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BA021-C9CE-3D6E-A79C-5BE209618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78D89-37F7-C572-EE51-5492586E16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1EBB25-3F82-42C9-81D6-435D20FC7A4E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600F8-54E5-AD95-F7BE-39519801A1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3CA2C-BB75-F522-2EFD-2960D4DEB4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3ACE6F-7C06-BB3D-10F2-601ED5FD35EB}"/>
              </a:ext>
            </a:extLst>
          </p:cNvPr>
          <p:cNvSpPr txBox="1"/>
          <p:nvPr userDrawn="1"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©2025 </a:t>
            </a:r>
            <a:r>
              <a:rPr lang="en-US" sz="1400" b="1" dirty="0" err="1">
                <a:solidFill>
                  <a:schemeClr val="accent2"/>
                </a:solidFill>
              </a:rPr>
              <a:t>TweakTeach</a:t>
            </a:r>
            <a:endParaRPr lang="en-US" sz="1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40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commons.wikimedia.org/w/index.php?search=songhay+empire&amp;title=Special:MediaSearch&amp;type=image&amp;haslicense=unrestricte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.jpe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249BF3A3-F83C-210B-13CA-AACB65B71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876" y="2437142"/>
            <a:ext cx="4761905" cy="16571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D7E1C6-6F46-C786-6859-3F55EBE48021}"/>
              </a:ext>
            </a:extLst>
          </p:cNvPr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55987"/>
                </a:solidFill>
              </a:rPr>
              <a:t>www.tweakteach.com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17B1B4-CD62-70BB-8324-82AA5930264A}"/>
              </a:ext>
            </a:extLst>
          </p:cNvPr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55987"/>
                </a:solidFill>
              </a:rPr>
              <a:t>©2025 </a:t>
            </a:r>
            <a:r>
              <a:rPr lang="en-US" sz="1400" b="1" dirty="0" err="1">
                <a:solidFill>
                  <a:srgbClr val="055987"/>
                </a:solidFill>
              </a:rPr>
              <a:t>TweakTeach</a:t>
            </a:r>
            <a:endParaRPr lang="en-US" sz="1400" b="1" dirty="0">
              <a:solidFill>
                <a:srgbClr val="0559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797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000" cy="6858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411538" r="-41153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691286"/>
            <a:ext cx="10820400" cy="1698854"/>
            <a:chOff x="0" y="-123825"/>
            <a:chExt cx="21640800" cy="3397707"/>
          </a:xfrm>
        </p:grpSpPr>
        <p:sp>
          <p:nvSpPr>
            <p:cNvPr id="5" name="TextBox 5"/>
            <p:cNvSpPr txBox="1"/>
            <p:nvPr/>
          </p:nvSpPr>
          <p:spPr>
            <a:xfrm>
              <a:off x="1933644" y="1914536"/>
              <a:ext cx="17773516" cy="1359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80"/>
                </a:lnSpc>
              </a:pPr>
              <a:r>
                <a:rPr lang="en-US" sz="4800">
                  <a:solidFill>
                    <a:srgbClr val="000000"/>
                  </a:solidFill>
                  <a:latin typeface="Gill Sans Light"/>
                  <a:ea typeface="Gill Sans Light"/>
                  <a:cs typeface="Gill Sans Light"/>
                  <a:sym typeface="Gill Sans Light"/>
                </a:rPr>
                <a:t>The Songhay Empire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23825"/>
              <a:ext cx="21640800" cy="1432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 b="1">
                  <a:solidFill>
                    <a:srgbClr val="E5E5E5"/>
                  </a:solidFill>
                  <a:latin typeface="Gill Sans Bold"/>
                  <a:ea typeface="Gill Sans Bold"/>
                  <a:cs typeface="Gill Sans Bold"/>
                  <a:sym typeface="Gill Sans Bold"/>
                </a:rPr>
                <a:t>To study the rise and fall of the Songhay Empire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 b="1">
                  <a:solidFill>
                    <a:srgbClr val="E5E5E5"/>
                  </a:solidFill>
                  <a:latin typeface="Gill Sans Bold"/>
                  <a:ea typeface="Gill Sans Bold"/>
                  <a:cs typeface="Gill Sans Bold"/>
                  <a:sym typeface="Gill Sans Bold"/>
                </a:rPr>
                <a:t>Why was the Songhay empire for trade and Islam?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-5400000">
            <a:off x="885537" y="5028529"/>
            <a:ext cx="1824468" cy="1834474"/>
          </a:xfrm>
          <a:custGeom>
            <a:avLst/>
            <a:gdLst/>
            <a:ahLst/>
            <a:cxnLst/>
            <a:rect l="l" t="t" r="r" b="b"/>
            <a:pathLst>
              <a:path w="2736702" h="2751711">
                <a:moveTo>
                  <a:pt x="0" y="0"/>
                </a:moveTo>
                <a:lnTo>
                  <a:pt x="2736702" y="0"/>
                </a:lnTo>
                <a:lnTo>
                  <a:pt x="2736702" y="2751712"/>
                </a:lnTo>
                <a:lnTo>
                  <a:pt x="0" y="27517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744259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019476"/>
            <a:ext cx="12192000" cy="4105941"/>
            <a:chOff x="0" y="0"/>
            <a:chExt cx="24384000" cy="82118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8211820"/>
            </a:xfrm>
            <a:custGeom>
              <a:avLst/>
              <a:gdLst/>
              <a:ahLst/>
              <a:cxnLst/>
              <a:rect l="l" t="t" r="r" b="b"/>
              <a:pathLst>
                <a:path w="24384000" h="8211820">
                  <a:moveTo>
                    <a:pt x="0" y="0"/>
                  </a:moveTo>
                  <a:lnTo>
                    <a:pt x="24384000" y="0"/>
                  </a:lnTo>
                  <a:lnTo>
                    <a:pt x="24384000" y="8211820"/>
                  </a:lnTo>
                  <a:lnTo>
                    <a:pt x="0" y="8211820"/>
                  </a:lnTo>
                  <a:close/>
                </a:path>
              </a:pathLst>
            </a:custGeom>
            <a:solidFill>
              <a:srgbClr val="E5E5E5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0" y="6126480"/>
            <a:ext cx="12192000" cy="742950"/>
            <a:chOff x="0" y="0"/>
            <a:chExt cx="24384000" cy="14859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485900"/>
            </a:xfrm>
            <a:custGeom>
              <a:avLst/>
              <a:gdLst/>
              <a:ahLst/>
              <a:cxnLst/>
              <a:rect l="l" t="t" r="r" b="b"/>
              <a:pathLst>
                <a:path w="24384000" h="1485900">
                  <a:moveTo>
                    <a:pt x="0" y="0"/>
                  </a:moveTo>
                  <a:lnTo>
                    <a:pt x="24384000" y="0"/>
                  </a:lnTo>
                  <a:lnTo>
                    <a:pt x="24384000" y="1485900"/>
                  </a:lnTo>
                  <a:lnTo>
                    <a:pt x="0" y="1485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538" b="1537"/>
              </a:stretch>
            </a:blipFill>
          </p:spPr>
        </p:sp>
      </p:grpSp>
      <p:sp>
        <p:nvSpPr>
          <p:cNvPr id="7" name="AutoShape 7"/>
          <p:cNvSpPr/>
          <p:nvPr/>
        </p:nvSpPr>
        <p:spPr>
          <a:xfrm rot="3577">
            <a:off x="-6354" y="6128413"/>
            <a:ext cx="12204707" cy="0"/>
          </a:xfrm>
          <a:prstGeom prst="line">
            <a:avLst/>
          </a:prstGeom>
          <a:ln w="9525" cap="rnd">
            <a:solidFill>
              <a:srgbClr val="F014D9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rot="11323">
            <a:off x="1437995" y="1840738"/>
            <a:ext cx="9639324" cy="0"/>
          </a:xfrm>
          <a:prstGeom prst="line">
            <a:avLst/>
          </a:prstGeom>
          <a:ln w="28575" cap="rnd">
            <a:solidFill>
              <a:srgbClr val="4491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438021" y="665139"/>
            <a:ext cx="4657979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56"/>
              </a:lnSpc>
            </a:pPr>
            <a:r>
              <a:rPr lang="en-US" sz="3200" b="1">
                <a:solidFill>
                  <a:srgbClr val="000000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Location and Features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2023" y="2105977"/>
            <a:ext cx="6828805" cy="3890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2294" lvl="1" indent="-211147">
              <a:lnSpc>
                <a:spcPts val="3360"/>
              </a:lnSpc>
              <a:buFont typeface="Arial"/>
              <a:buChar char="•"/>
            </a:pPr>
            <a:r>
              <a:rPr lang="en-US" sz="2333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The Songhay empire is known as one of the largest West African empires. </a:t>
            </a:r>
          </a:p>
          <a:p>
            <a:pPr marL="422294" lvl="1" indent="-211147">
              <a:lnSpc>
                <a:spcPts val="3360"/>
              </a:lnSpc>
              <a:buFont typeface="Arial"/>
              <a:buChar char="•"/>
            </a:pPr>
            <a:r>
              <a:rPr lang="en-US" sz="2333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The empire expanded in the 15ᵗʰ and 16ᵗʰ centuries </a:t>
            </a:r>
          </a:p>
          <a:p>
            <a:pPr marL="422294" lvl="1" indent="-211147">
              <a:lnSpc>
                <a:spcPts val="3360"/>
              </a:lnSpc>
              <a:buFont typeface="Arial"/>
              <a:buChar char="•"/>
            </a:pPr>
            <a:r>
              <a:rPr lang="en-US" sz="2333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The empire was situated near the Niger River – this region today is called Mali </a:t>
            </a:r>
          </a:p>
          <a:p>
            <a:pPr marL="422294" lvl="1" indent="-211147">
              <a:lnSpc>
                <a:spcPts val="3360"/>
              </a:lnSpc>
              <a:buFont typeface="Arial"/>
              <a:buChar char="•"/>
            </a:pPr>
            <a:r>
              <a:rPr lang="en-US" sz="2333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The second most important city of Songhay was Timbuktu, after Gao</a:t>
            </a:r>
          </a:p>
          <a:p>
            <a:pPr marL="422294" lvl="1" indent="-211147">
              <a:lnSpc>
                <a:spcPts val="3360"/>
              </a:lnSpc>
              <a:buFont typeface="Arial"/>
              <a:buChar char="•"/>
            </a:pPr>
            <a:r>
              <a:rPr lang="en-US" sz="2333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The main religion was Islam </a:t>
            </a:r>
          </a:p>
          <a:p>
            <a:pPr marL="422294" lvl="1" indent="-211147">
              <a:lnSpc>
                <a:spcPts val="3360"/>
              </a:lnSpc>
            </a:pPr>
            <a:endParaRPr lang="en-US" sz="2333">
              <a:solidFill>
                <a:srgbClr val="000000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8658631" y="0"/>
            <a:ext cx="3533369" cy="3060000"/>
            <a:chOff x="0" y="0"/>
            <a:chExt cx="7066738" cy="612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066788" cy="6120003"/>
            </a:xfrm>
            <a:custGeom>
              <a:avLst/>
              <a:gdLst/>
              <a:ahLst/>
              <a:cxnLst/>
              <a:rect l="l" t="t" r="r" b="b"/>
              <a:pathLst>
                <a:path w="7066788" h="6120003">
                  <a:moveTo>
                    <a:pt x="0" y="0"/>
                  </a:moveTo>
                  <a:lnTo>
                    <a:pt x="7066788" y="0"/>
                  </a:lnTo>
                  <a:lnTo>
                    <a:pt x="7066788" y="6120003"/>
                  </a:lnTo>
                  <a:lnTo>
                    <a:pt x="0" y="6120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9267389" y="3236714"/>
            <a:ext cx="2863651" cy="26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u="sng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  <a:hlinkClick r:id="rId7" tooltip="https://commons.wikimedia.org/w/index.php?search=songhay+empire&amp;title=Special:MediaSearch&amp;type=image&amp;haslicense=unrestricted"/>
              </a:rPr>
              <a:t>Wikimedia</a:t>
            </a:r>
            <a:r>
              <a:rPr lang="en-US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: Songhay Empire</a:t>
            </a:r>
          </a:p>
        </p:txBody>
      </p:sp>
    </p:spTree>
    <p:extLst>
      <p:ext uri="{BB962C8B-B14F-4D97-AF65-F5344CB8AC3E}">
        <p14:creationId xmlns:p14="http://schemas.microsoft.com/office/powerpoint/2010/main" val="2955663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019476"/>
            <a:ext cx="12192000" cy="4105941"/>
            <a:chOff x="0" y="0"/>
            <a:chExt cx="24384000" cy="82118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8211820"/>
            </a:xfrm>
            <a:custGeom>
              <a:avLst/>
              <a:gdLst/>
              <a:ahLst/>
              <a:cxnLst/>
              <a:rect l="l" t="t" r="r" b="b"/>
              <a:pathLst>
                <a:path w="24384000" h="8211820">
                  <a:moveTo>
                    <a:pt x="0" y="0"/>
                  </a:moveTo>
                  <a:lnTo>
                    <a:pt x="24384000" y="0"/>
                  </a:lnTo>
                  <a:lnTo>
                    <a:pt x="24384000" y="8211820"/>
                  </a:lnTo>
                  <a:lnTo>
                    <a:pt x="0" y="8211820"/>
                  </a:lnTo>
                  <a:close/>
                </a:path>
              </a:pathLst>
            </a:custGeom>
            <a:solidFill>
              <a:srgbClr val="E5E5E5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0" y="6126480"/>
            <a:ext cx="12192000" cy="742950"/>
            <a:chOff x="0" y="0"/>
            <a:chExt cx="24384000" cy="14859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485900"/>
            </a:xfrm>
            <a:custGeom>
              <a:avLst/>
              <a:gdLst/>
              <a:ahLst/>
              <a:cxnLst/>
              <a:rect l="l" t="t" r="r" b="b"/>
              <a:pathLst>
                <a:path w="24384000" h="1485900">
                  <a:moveTo>
                    <a:pt x="0" y="0"/>
                  </a:moveTo>
                  <a:lnTo>
                    <a:pt x="24384000" y="0"/>
                  </a:lnTo>
                  <a:lnTo>
                    <a:pt x="24384000" y="1485900"/>
                  </a:lnTo>
                  <a:lnTo>
                    <a:pt x="0" y="1485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538" b="1537"/>
              </a:stretch>
            </a:blipFill>
          </p:spPr>
        </p:sp>
      </p:grpSp>
      <p:sp>
        <p:nvSpPr>
          <p:cNvPr id="7" name="AutoShape 7"/>
          <p:cNvSpPr/>
          <p:nvPr/>
        </p:nvSpPr>
        <p:spPr>
          <a:xfrm rot="3577">
            <a:off x="-6354" y="6128413"/>
            <a:ext cx="12204707" cy="0"/>
          </a:xfrm>
          <a:prstGeom prst="line">
            <a:avLst/>
          </a:prstGeom>
          <a:ln w="9525" cap="rnd">
            <a:solidFill>
              <a:srgbClr val="F014D9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rot="11323">
            <a:off x="1437995" y="1840738"/>
            <a:ext cx="9639324" cy="0"/>
          </a:xfrm>
          <a:prstGeom prst="line">
            <a:avLst/>
          </a:prstGeom>
          <a:ln w="28575" cap="rnd">
            <a:solidFill>
              <a:srgbClr val="4491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4033444" y="3055253"/>
            <a:ext cx="4125113" cy="2743200"/>
          </a:xfrm>
          <a:custGeom>
            <a:avLst/>
            <a:gdLst/>
            <a:ahLst/>
            <a:cxnLst/>
            <a:rect l="l" t="t" r="r" b="b"/>
            <a:pathLst>
              <a:path w="6187669" h="4114800">
                <a:moveTo>
                  <a:pt x="0" y="0"/>
                </a:moveTo>
                <a:lnTo>
                  <a:pt x="6187670" y="0"/>
                </a:lnTo>
                <a:lnTo>
                  <a:pt x="61876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512539" y="809599"/>
            <a:ext cx="9481355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56"/>
              </a:lnSpc>
            </a:pPr>
            <a:r>
              <a:rPr lang="en-US" sz="3200" b="1">
                <a:solidFill>
                  <a:srgbClr val="000000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True or False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61486" y="2275713"/>
            <a:ext cx="4583461" cy="838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333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The main religion of Songhay was Islam.</a:t>
            </a:r>
          </a:p>
        </p:txBody>
      </p:sp>
    </p:spTree>
    <p:extLst>
      <p:ext uri="{BB962C8B-B14F-4D97-AF65-F5344CB8AC3E}">
        <p14:creationId xmlns:p14="http://schemas.microsoft.com/office/powerpoint/2010/main" val="2600182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weak Teach Powerpoint Template" id="{F878334B-9C5E-004D-B166-7ED43E2080DE}" vid="{DCEB5935-45A8-4644-BD40-168721E4CBB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144</Words>
  <Application>Microsoft Macintosh PowerPoint</Application>
  <PresentationFormat>Widescreen</PresentationFormat>
  <Paragraphs>18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Gill Sans Bold</vt:lpstr>
      <vt:lpstr>Gill Sans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Sujata BANERJEE</dc:creator>
  <cp:lastModifiedBy>Sujata BANERJEE</cp:lastModifiedBy>
  <cp:revision>2</cp:revision>
  <dcterms:created xsi:type="dcterms:W3CDTF">2025-11-13T17:59:42Z</dcterms:created>
  <dcterms:modified xsi:type="dcterms:W3CDTF">2026-01-30T16:22:50Z</dcterms:modified>
</cp:coreProperties>
</file>